
<file path=[Content_Types].xml><?xml version="1.0" encoding="utf-8"?>
<Types xmlns="http://schemas.openxmlformats.org/package/2006/content-types">
  <Default Extension="jpe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71" r:id="rId3"/>
    <p:sldId id="274" r:id="rId4"/>
    <p:sldId id="275" r:id="rId5"/>
    <p:sldId id="281" r:id="rId6"/>
    <p:sldId id="379" r:id="rId7"/>
    <p:sldId id="385" r:id="rId8"/>
    <p:sldId id="378" r:id="rId9"/>
    <p:sldId id="386" r:id="rId10"/>
    <p:sldId id="387" r:id="rId11"/>
    <p:sldId id="388" r:id="rId12"/>
    <p:sldId id="296" r:id="rId13"/>
    <p:sldId id="297" r:id="rId14"/>
    <p:sldId id="380" r:id="rId15"/>
    <p:sldId id="381" r:id="rId16"/>
    <p:sldId id="389" r:id="rId17"/>
    <p:sldId id="382" r:id="rId18"/>
    <p:sldId id="390" r:id="rId19"/>
    <p:sldId id="391" r:id="rId20"/>
    <p:sldId id="383" r:id="rId21"/>
    <p:sldId id="384" r:id="rId22"/>
    <p:sldId id="298" r:id="rId23"/>
    <p:sldId id="299" r:id="rId24"/>
  </p:sldIdLst>
  <p:sldSz cx="12188825" cy="6858000"/>
  <p:notesSz cx="6858000" cy="91440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99" autoAdjust="0"/>
  </p:normalViewPr>
  <p:slideViewPr>
    <p:cSldViewPr>
      <p:cViewPr varScale="1">
        <p:scale>
          <a:sx n="72" d="100"/>
          <a:sy n="72" d="100"/>
        </p:scale>
        <p:origin x="660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1/16/2019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1/16/2019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30F6D-78F0-42CA-81A0-DB449552B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© Stephen J. Padilla, 2019</a:t>
            </a:r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uminntilt.com/2014/07/09/teaching-across-generations-part-i/" TargetMode="Externa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www.flickr.com/photos/nathanielstern/8750155653/" TargetMode="External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://www.motivateplay.com/2013/04/647/" TargetMode="External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learningindustry.com/17-tips-to-motivate-adult-learners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inkuisitivemind.wordpress.com/page/2/" TargetMode="External"/><Relationship Id="rId4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hyperlink" Target="https://2012books.lardbucket.org/books/an-introduction-to-organizational-behavior-v1.1/s10-designing-a-motivating-work-en.html" TargetMode="External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researchleap.com/how-does-marketing-strategy-influence-firm-performance-implementation-of-marketing-strategy-for-firm-success/" TargetMode="External"/><Relationship Id="rId4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creativecommons.org/licenses/by-sa/3.0/" TargetMode="External"/><Relationship Id="rId2" Type="http://schemas.openxmlformats.org/officeDocument/2006/relationships/hyperlink" Target="https://elearningindustry.com/6-tips-use-positive-reinforcement-in-elearnin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ourses.lumenlearning.com/boundless-biology/chapter/learned-animal-behavior/" TargetMode="External"/><Relationship Id="rId5" Type="http://schemas.openxmlformats.org/officeDocument/2006/relationships/image" Target="../media/image15.jpe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adhawaweblog.blogspot.com/2015/09/book-fair-2015.html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hyperlink" Target="https://certification.comptia.org/docs/default-source/exam-objectives/cttplus_objectives.pdf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certification.comptia.org/certifications/ct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ertification.comptia.org/docs/default-source/downloadablefiles/01981-virtual-ctt-classroom-trainer-howtoprepare-2015-online.pdf" TargetMode="External"/><Relationship Id="rId5" Type="http://schemas.openxmlformats.org/officeDocument/2006/relationships/hyperlink" Target="https://certification.comptia.org/docs/default-source/downloadablefiles/01981-ctt-classroom-trainer-howtoprepare-2015-online.pdf" TargetMode="External"/><Relationship Id="rId4" Type="http://schemas.openxmlformats.org/officeDocument/2006/relationships/hyperlink" Target="https://certification.comptia.org/docs/default-source/downloadablefiles/01981-product-pages-ctt-page-table-online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people-equation.com/7-things-say-when-catch-someone-doing-something-nearly-right/" TargetMode="Externa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s://dmiracle.com/2014/03/11/7-steps-clarifying-website-needs/" TargetMode="Externa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://www.fiuxy.net/programas-gratis/3582099-hide-ip-platinum-2014-premiun-full.html" TargetMode="Externa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/3.0/" TargetMode="External"/><Relationship Id="rId5" Type="http://schemas.openxmlformats.org/officeDocument/2006/relationships/hyperlink" Target="https://nitramacademyblog.wordpress.com/2015/12/15/non-verbal-communication-examples-types-definition/" TargetMode="External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reativecommons.org/licenses/by-nc-nd/3.0/" TargetMode="External"/><Relationship Id="rId5" Type="http://schemas.openxmlformats.org/officeDocument/2006/relationships/hyperlink" Target="http://level343.com/category/online-marketing/email-marketing/" TargetMode="Externa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CompTIA CTT+</a:t>
            </a:r>
            <a:br>
              <a:rPr lang="en-US" dirty="0"/>
            </a:br>
            <a:r>
              <a:rPr lang="en-US" sz="4400" dirty="0"/>
              <a:t>Certified Technical Trainer</a:t>
            </a:r>
            <a:br>
              <a:rPr lang="en-US" sz="4400" dirty="0"/>
            </a:br>
            <a:r>
              <a:rPr lang="en-US" sz="4400" dirty="0"/>
              <a:t>Exam TK0-201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2, Day 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F802FD-3FC0-47F0-9478-11F3544B2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0AE447E-B0E5-47F7-B344-843062D20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provide feedback that is specific to learners’ needs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74C61DDF-20DE-4021-87CC-A9FF481178B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2" y="1905000"/>
            <a:ext cx="4419600" cy="2436651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FAE5A76-68FA-485F-9ECC-B9518A036FE2}"/>
              </a:ext>
            </a:extLst>
          </p:cNvPr>
          <p:cNvSpPr txBox="1"/>
          <p:nvPr/>
        </p:nvSpPr>
        <p:spPr>
          <a:xfrm>
            <a:off x="6246812" y="434165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uminntilt.com/2014/07/09/teaching-across-generations-part-i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85857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elicit learner feedback on the adequacy of trainer responses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FFFCF3D-F33D-4BA5-BC3F-0A3557FFE1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300436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93670A-5B13-49B0-9C47-DA69315DD9E8}"/>
              </a:ext>
            </a:extLst>
          </p:cNvPr>
          <p:cNvSpPr txBox="1"/>
          <p:nvPr/>
        </p:nvSpPr>
        <p:spPr>
          <a:xfrm>
            <a:off x="6246814" y="4205436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www.flickr.com/photos/nathanielstern/8750155653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47536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of:</a:t>
            </a:r>
          </a:p>
          <a:p>
            <a:pPr lvl="1"/>
            <a:r>
              <a:rPr lang="en-US" dirty="0"/>
              <a:t>Tools and techniques for determining learners’ needs for clarification (e.g., body language, learner questions or comments, asking learner to perform the application, emoticons, polling/surveying/quizzing, private chat)</a:t>
            </a:r>
          </a:p>
          <a:p>
            <a:pPr lvl="1"/>
            <a:r>
              <a:rPr lang="en-US" dirty="0"/>
              <a:t>Techniques for providing positive and constructive feedback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79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Interpret and confirm learners’ verbal and non-verbal communication to identify those who need clarification and feedback</a:t>
            </a:r>
          </a:p>
          <a:p>
            <a:pPr lvl="1"/>
            <a:r>
              <a:rPr lang="en-US" dirty="0"/>
              <a:t>Determine how and when to respond to learners’ needs for clarification and/or feedback</a:t>
            </a:r>
          </a:p>
          <a:p>
            <a:pPr lvl="1"/>
            <a:r>
              <a:rPr lang="en-US" dirty="0"/>
              <a:t>Provide feedback that is specific to learners’ needs</a:t>
            </a:r>
          </a:p>
          <a:p>
            <a:pPr lvl="1"/>
            <a:r>
              <a:rPr lang="en-US" dirty="0"/>
              <a:t>Elicit learner feedback on the adequacy of trainer responses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8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Motivate and reinforce learners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067AD9A8-F874-4E6D-8B4F-772C0D6E301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5225" y="1905000"/>
            <a:ext cx="4419600" cy="293081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031EBC-5060-44B1-BBE1-9B4B1842F98D}"/>
              </a:ext>
            </a:extLst>
          </p:cNvPr>
          <p:cNvSpPr txBox="1"/>
          <p:nvPr/>
        </p:nvSpPr>
        <p:spPr>
          <a:xfrm>
            <a:off x="6245225" y="483581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motivateplay.com/2013/04/647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495885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 strategies to motivate learners</a:t>
            </a:r>
          </a:p>
          <a:p>
            <a:pPr lvl="1"/>
            <a:r>
              <a:rPr lang="en-US" dirty="0"/>
              <a:t>Create useful and relevant learning experiences</a:t>
            </a:r>
          </a:p>
          <a:p>
            <a:pPr lvl="2"/>
            <a:r>
              <a:rPr lang="en-US" dirty="0"/>
              <a:t>Based on age group and interests</a:t>
            </a:r>
          </a:p>
          <a:p>
            <a:pPr lvl="1"/>
            <a:r>
              <a:rPr lang="en-US" dirty="0"/>
              <a:t>Facilitate exploration</a:t>
            </a:r>
          </a:p>
          <a:p>
            <a:pPr lvl="1"/>
            <a:r>
              <a:rPr lang="en-US" dirty="0"/>
              <a:t>Build community and integrate social media</a:t>
            </a:r>
          </a:p>
          <a:p>
            <a:pPr lvl="1"/>
            <a:r>
              <a:rPr lang="en-US" dirty="0"/>
              <a:t>Add a personal touch</a:t>
            </a:r>
          </a:p>
          <a:p>
            <a:pPr lvl="1"/>
            <a:r>
              <a:rPr lang="en-US" dirty="0"/>
              <a:t>Challenge through games</a:t>
            </a:r>
          </a:p>
          <a:p>
            <a:pPr lvl="1"/>
            <a:r>
              <a:rPr lang="en-US" dirty="0"/>
              <a:t>Use humor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81D77A-1208-4382-8ADA-04B68312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>
                <a:hlinkClick r:id="rId4"/>
              </a:rPr>
              <a:t>https://elearningindustry.com/17-tips-to-motivate-adult-learners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F9AB335F-161A-4778-B560-221FC537FB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Chunk information</a:t>
            </a:r>
          </a:p>
          <a:p>
            <a:pPr lvl="1"/>
            <a:r>
              <a:rPr lang="en-US" dirty="0"/>
              <a:t>Accommodate individual interests and career goals</a:t>
            </a:r>
          </a:p>
          <a:p>
            <a:pPr lvl="1"/>
            <a:r>
              <a:rPr lang="en-US" dirty="0"/>
              <a:t>Let learning occur through mistakes</a:t>
            </a:r>
          </a:p>
          <a:p>
            <a:pPr lvl="1"/>
            <a:r>
              <a:rPr lang="en-US" dirty="0"/>
              <a:t>Make it visually-compelling</a:t>
            </a:r>
          </a:p>
          <a:p>
            <a:pPr lvl="1"/>
            <a:r>
              <a:rPr lang="en-US" dirty="0"/>
              <a:t>Get emotional</a:t>
            </a:r>
          </a:p>
          <a:p>
            <a:pPr lvl="1"/>
            <a:r>
              <a:rPr lang="en-US" dirty="0"/>
              <a:t>Get examples of their workplace</a:t>
            </a:r>
          </a:p>
          <a:p>
            <a:pPr lvl="1"/>
            <a:r>
              <a:rPr lang="en-US" dirty="0"/>
              <a:t>Be respectful to them</a:t>
            </a:r>
          </a:p>
          <a:p>
            <a:pPr lvl="1"/>
            <a:r>
              <a:rPr lang="en-US" dirty="0"/>
              <a:t>Ask for feedback</a:t>
            </a:r>
          </a:p>
          <a:p>
            <a:pPr lvl="1"/>
            <a:r>
              <a:rPr lang="en-US" dirty="0"/>
              <a:t>Present the benefits of undertaking the course</a:t>
            </a:r>
          </a:p>
        </p:txBody>
      </p:sp>
    </p:spTree>
    <p:extLst>
      <p:ext uri="{BB962C8B-B14F-4D97-AF65-F5344CB8AC3E}">
        <p14:creationId xmlns:p14="http://schemas.microsoft.com/office/powerpoint/2010/main" val="310079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personal characteristics and learning styles of individual learners</a:t>
            </a:r>
          </a:p>
          <a:p>
            <a:pPr lvl="1"/>
            <a:r>
              <a:rPr lang="en-US" dirty="0"/>
              <a:t>What are our main 3 learning styles?</a:t>
            </a:r>
          </a:p>
          <a:p>
            <a:pPr marL="758952" lvl="1" indent="-457200">
              <a:buAutoNum type="arabicPeriod"/>
            </a:pPr>
            <a:r>
              <a:rPr lang="en-US" dirty="0"/>
              <a:t>____________________</a:t>
            </a:r>
          </a:p>
          <a:p>
            <a:pPr marL="758952" lvl="1" indent="-457200">
              <a:buFont typeface="Consolas" pitchFamily="49" charset="0"/>
              <a:buAutoNum type="arabicPeriod"/>
            </a:pPr>
            <a:r>
              <a:rPr lang="en-US" dirty="0"/>
              <a:t>____________________</a:t>
            </a:r>
          </a:p>
          <a:p>
            <a:pPr marL="758952" lvl="1" indent="-457200">
              <a:buFont typeface="Consolas" pitchFamily="49" charset="0"/>
              <a:buAutoNum type="arabicPeriod"/>
            </a:pPr>
            <a:r>
              <a:rPr lang="en-US" dirty="0"/>
              <a:t>____________________</a:t>
            </a:r>
          </a:p>
          <a:p>
            <a:pPr marL="758952" lvl="1" indent="-457200">
              <a:buAutoNum type="arabicPeriod"/>
            </a:pP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81D77A-1208-4382-8ADA-04B68312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33C0598-D8AC-4A7C-B294-B104F6E205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487193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F28484-2738-4A1C-9540-66FBDCE179D2}"/>
              </a:ext>
            </a:extLst>
          </p:cNvPr>
          <p:cNvSpPr txBox="1"/>
          <p:nvPr/>
        </p:nvSpPr>
        <p:spPr>
          <a:xfrm>
            <a:off x="6246814" y="4392193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inkuisitivemind.wordpress.com/page/2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55544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encourage and match learner achievement to</a:t>
            </a:r>
          </a:p>
          <a:p>
            <a:pPr lvl="1"/>
            <a:r>
              <a:rPr lang="en-US" dirty="0"/>
              <a:t>Learner needs</a:t>
            </a:r>
          </a:p>
          <a:p>
            <a:pPr lvl="1"/>
            <a:r>
              <a:rPr lang="en-US" dirty="0"/>
              <a:t>Learner goals</a:t>
            </a:r>
          </a:p>
          <a:p>
            <a:pPr lvl="1"/>
            <a:r>
              <a:rPr lang="en-US" dirty="0"/>
              <a:t>Organizational needs</a:t>
            </a:r>
          </a:p>
          <a:p>
            <a:pPr lvl="1"/>
            <a:r>
              <a:rPr lang="en-US" dirty="0"/>
              <a:t>Organizational goals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A83D5B54-7C1F-4EE3-9C76-FB12A1E2E4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317393" y="1905000"/>
            <a:ext cx="4278439" cy="426720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C979C57-A7E9-46AB-8944-7E45219797C8}"/>
              </a:ext>
            </a:extLst>
          </p:cNvPr>
          <p:cNvSpPr txBox="1"/>
          <p:nvPr/>
        </p:nvSpPr>
        <p:spPr>
          <a:xfrm>
            <a:off x="6317393" y="6172200"/>
            <a:ext cx="42784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2012books.lardbucket.org/books/an-introduction-to-organizational-behavior-v1.1/s10-designing-a-motivating-work-en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36495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</a:t>
            </a:r>
          </a:p>
          <a:p>
            <a:pPr lvl="1"/>
            <a:r>
              <a:rPr lang="en-US" dirty="0"/>
              <a:t>Determine appropriate motivational strategies</a:t>
            </a:r>
          </a:p>
          <a:p>
            <a:pPr lvl="1"/>
            <a:r>
              <a:rPr lang="en-US" dirty="0"/>
              <a:t>Apply appropriate motivational strategies</a:t>
            </a:r>
          </a:p>
          <a:p>
            <a:pPr marL="0" indent="0">
              <a:buNone/>
            </a:pPr>
            <a:r>
              <a:rPr lang="en-US" dirty="0"/>
              <a:t> …for individual learners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3E6C2C89-19CA-4C81-B78A-D85185FD98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5225" y="1905000"/>
            <a:ext cx="4419600" cy="309372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FA5B5F1-08E1-4451-9319-865AB83934FD}"/>
              </a:ext>
            </a:extLst>
          </p:cNvPr>
          <p:cNvSpPr txBox="1"/>
          <p:nvPr/>
        </p:nvSpPr>
        <p:spPr>
          <a:xfrm>
            <a:off x="6245225" y="4998720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researchleap.com/how-does-marketing-strategy-influence-firm-performance-implementation-of-marketing-strategy-for-firm-succes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36549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724399" cy="4267200"/>
          </a:xfrm>
        </p:spPr>
        <p:txBody>
          <a:bodyPr>
            <a:normAutofit/>
          </a:bodyPr>
          <a:lstStyle/>
          <a:p>
            <a:r>
              <a:rPr lang="en-US" dirty="0"/>
              <a:t>Skills to plan and use a variety of reinforcement techniques during training</a:t>
            </a:r>
          </a:p>
          <a:p>
            <a:pPr lvl="1"/>
            <a:r>
              <a:rPr lang="en-US" dirty="0"/>
              <a:t>Personalize your praise</a:t>
            </a:r>
          </a:p>
          <a:p>
            <a:pPr lvl="1"/>
            <a:r>
              <a:rPr lang="en-US" dirty="0"/>
              <a:t>Offer positive constructive feedback</a:t>
            </a:r>
          </a:p>
          <a:p>
            <a:pPr lvl="1"/>
            <a:r>
              <a:rPr lang="en-US" dirty="0"/>
              <a:t>Reward positive behavior immediately</a:t>
            </a:r>
          </a:p>
          <a:p>
            <a:pPr lvl="1"/>
            <a:r>
              <a:rPr lang="en-US" dirty="0"/>
              <a:t>Design activities that focus on progress and improvement</a:t>
            </a:r>
          </a:p>
          <a:p>
            <a:pPr lvl="1"/>
            <a:r>
              <a:rPr lang="en-US" dirty="0"/>
              <a:t>Don’t offer rewards on a regular basis</a:t>
            </a:r>
          </a:p>
          <a:p>
            <a:pPr lvl="1"/>
            <a:r>
              <a:rPr lang="en-US" dirty="0"/>
              <a:t>Recognize top learners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https://elearningindustry.com</a:t>
            </a:r>
            <a:r>
              <a:rPr lang="en-US">
                <a:hlinkClick r:id="rId2"/>
              </a:rPr>
              <a:t>/6-tips-use-positive-reinforcement-in-elearning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7B5BE7A-2B0B-4D5A-99CB-A49D4AC2A2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856412" y="1905000"/>
            <a:ext cx="3316224" cy="2212848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5B9DAB4-8849-4D61-9912-7B4AD310A8A5}"/>
              </a:ext>
            </a:extLst>
          </p:cNvPr>
          <p:cNvSpPr txBox="1"/>
          <p:nvPr/>
        </p:nvSpPr>
        <p:spPr>
          <a:xfrm>
            <a:off x="6856412" y="4117848"/>
            <a:ext cx="33162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6" tooltip="https://courses.lumenlearning.com/boundless-biology/chapter/learned-animal-behavior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7" tooltip="https://creativecommons.org/licenses/by-sa/3.0/"/>
              </a:rPr>
              <a:t>CC BY-SA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52311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we going to cover?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267200"/>
          </a:xfrm>
        </p:spPr>
        <p:txBody>
          <a:bodyPr/>
          <a:lstStyle/>
          <a:p>
            <a:r>
              <a:rPr lang="en-US" dirty="0"/>
              <a:t>Planning Prior to the Course</a:t>
            </a:r>
          </a:p>
          <a:p>
            <a:r>
              <a:rPr lang="en-US" dirty="0"/>
              <a:t>Methods for Effective Instruction</a:t>
            </a:r>
          </a:p>
          <a:p>
            <a:r>
              <a:rPr lang="en-US" dirty="0"/>
              <a:t>Establishing Instructor Credibility and Maintaining Communications</a:t>
            </a:r>
          </a:p>
          <a:p>
            <a:r>
              <a:rPr lang="en-US" dirty="0"/>
              <a:t>Leading a Group Facilitation</a:t>
            </a:r>
          </a:p>
          <a:p>
            <a:r>
              <a:rPr lang="en-US" dirty="0"/>
              <a:t>Evaluating the Training Event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9F10151E-BBFE-4342-BB11-0513E7DEF5AD}"/>
              </a:ext>
            </a:extLst>
          </p:cNvPr>
          <p:cNvSpPr/>
          <p:nvPr/>
        </p:nvSpPr>
        <p:spPr>
          <a:xfrm flipH="1">
            <a:off x="5484812" y="3429000"/>
            <a:ext cx="1905000" cy="762000"/>
          </a:xfrm>
          <a:prstGeom prst="rightArrow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YOU ARE HERE</a:t>
            </a:r>
          </a:p>
        </p:txBody>
      </p:sp>
    </p:spTree>
    <p:extLst>
      <p:ext uri="{BB962C8B-B14F-4D97-AF65-F5344CB8AC3E}">
        <p14:creationId xmlns:p14="http://schemas.microsoft.com/office/powerpoint/2010/main" val="1171978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Knowledge of:</a:t>
            </a:r>
          </a:p>
          <a:p>
            <a:pPr lvl="1"/>
            <a:r>
              <a:rPr lang="en-US" dirty="0"/>
              <a:t>Strategies to motivate learners</a:t>
            </a:r>
          </a:p>
          <a:p>
            <a:pPr lvl="1"/>
            <a:r>
              <a:rPr lang="en-US" dirty="0"/>
              <a:t>Personal characteristics and learning styles of individual learners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7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have we learned so far?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Skills to:</a:t>
            </a:r>
          </a:p>
          <a:p>
            <a:pPr lvl="1"/>
            <a:r>
              <a:rPr lang="en-US" dirty="0"/>
              <a:t>Encourage and match learner achievement to learner and organizational needs and goals</a:t>
            </a:r>
          </a:p>
          <a:p>
            <a:pPr lvl="1"/>
            <a:r>
              <a:rPr lang="en-US" dirty="0"/>
              <a:t>Determine and apply appropriate motivational strategies for individual learners</a:t>
            </a:r>
          </a:p>
          <a:p>
            <a:pPr lvl="1"/>
            <a:r>
              <a:rPr lang="en-US" dirty="0"/>
              <a:t>Plan and use a variety of reinforcement techniques during training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971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Assignment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895CADA-1BE4-4699-84B1-6D8A34B4F9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522413" y="2579298"/>
            <a:ext cx="4419600" cy="2918603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9DD491-49A7-42DB-8667-63515F814B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Textbook</a:t>
            </a:r>
          </a:p>
          <a:p>
            <a:pPr lvl="1"/>
            <a:r>
              <a:rPr lang="en-US" sz="2400" dirty="0"/>
              <a:t>Ch. 11 &amp; 12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BA95C6-3D4E-43CA-A658-204EA03369D0}"/>
              </a:ext>
            </a:extLst>
          </p:cNvPr>
          <p:cNvSpPr txBox="1"/>
          <p:nvPr/>
        </p:nvSpPr>
        <p:spPr>
          <a:xfrm>
            <a:off x="1522413" y="5497901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madhawaweblog.blogspot.com/2015/09/book-fair-2015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sa/3.0/"/>
              </a:rPr>
              <a:t>CC BY-SA-NC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99944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important links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CompTIA CTT+ website</a:t>
            </a:r>
          </a:p>
          <a:p>
            <a:pPr lvl="1"/>
            <a:r>
              <a:rPr lang="en-US" dirty="0">
                <a:hlinkClick r:id="rId2"/>
              </a:rPr>
              <a:t>https://certification.comptia.org/certifications/ctt</a:t>
            </a:r>
            <a:endParaRPr lang="en-US" dirty="0"/>
          </a:p>
          <a:p>
            <a:r>
              <a:rPr lang="en-US" dirty="0"/>
              <a:t>CompTIA CTT+ TK0-201 exam objectives</a:t>
            </a:r>
          </a:p>
          <a:p>
            <a:pPr lvl="1"/>
            <a:r>
              <a:rPr lang="en-US" dirty="0">
                <a:hlinkClick r:id="rId3"/>
              </a:rPr>
              <a:t>https://certification.comptia.org/docs/default-source/exam-objectives/cttplus_objectives.pdf</a:t>
            </a:r>
            <a:endParaRPr lang="en-US" dirty="0"/>
          </a:p>
          <a:p>
            <a:r>
              <a:rPr lang="en-US" dirty="0"/>
              <a:t>CompTIA CTT+ Program Overview</a:t>
            </a:r>
          </a:p>
          <a:p>
            <a:pPr lvl="1"/>
            <a:r>
              <a:rPr lang="en-US" dirty="0">
                <a:hlinkClick r:id="rId4"/>
              </a:rPr>
              <a:t>https://certification.comptia.org/docs/default-source/downloadablefiles/01981-product-pages-ctt-page-table-online.pdf</a:t>
            </a:r>
            <a:endParaRPr lang="en-US" dirty="0"/>
          </a:p>
          <a:p>
            <a:r>
              <a:rPr lang="en-US" dirty="0"/>
              <a:t>How to Prepare</a:t>
            </a:r>
          </a:p>
          <a:p>
            <a:pPr lvl="1"/>
            <a:r>
              <a:rPr lang="en-US" dirty="0"/>
              <a:t>CompTIA CTT+ Classroom Trainer</a:t>
            </a:r>
          </a:p>
          <a:p>
            <a:pPr lvl="2"/>
            <a:r>
              <a:rPr lang="en-US" dirty="0">
                <a:hlinkClick r:id="rId5"/>
              </a:rPr>
              <a:t>https://certification.comptia.org/docs/default-source/downloadablefiles/01981-ctt-classroom-trainer-howtoprepare-2015-online.pdf</a:t>
            </a:r>
            <a:endParaRPr lang="en-US" dirty="0"/>
          </a:p>
          <a:p>
            <a:pPr lvl="1"/>
            <a:r>
              <a:rPr lang="en-US" dirty="0"/>
              <a:t>CompTIA CTT+ Virtual Classroom Trainer</a:t>
            </a:r>
          </a:p>
          <a:p>
            <a:pPr lvl="2"/>
            <a:r>
              <a:rPr lang="en-US" dirty="0">
                <a:hlinkClick r:id="rId6"/>
              </a:rPr>
              <a:t>https://certification.comptia.org/docs/default-source/downloadablefiles/01981-virtual-ctt-classroom-trainer-howtoprepare-2015-online.pdf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91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Schedule</a:t>
            </a: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1B158971-FFAF-40AA-B3A7-C8679DF3D0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5456456"/>
              </p:ext>
            </p:extLst>
          </p:nvPr>
        </p:nvGraphicFramePr>
        <p:xfrm>
          <a:off x="1522413" y="1905000"/>
          <a:ext cx="8000239" cy="40792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11173">
                  <a:extLst>
                    <a:ext uri="{9D8B030D-6E8A-4147-A177-3AD203B41FA5}">
                      <a16:colId xmlns:a16="http://schemas.microsoft.com/office/drawing/2014/main" val="4248351655"/>
                    </a:ext>
                  </a:extLst>
                </a:gridCol>
                <a:gridCol w="651193">
                  <a:extLst>
                    <a:ext uri="{9D8B030D-6E8A-4147-A177-3AD203B41FA5}">
                      <a16:colId xmlns:a16="http://schemas.microsoft.com/office/drawing/2014/main" val="343842750"/>
                    </a:ext>
                  </a:extLst>
                </a:gridCol>
                <a:gridCol w="1019493">
                  <a:extLst>
                    <a:ext uri="{9D8B030D-6E8A-4147-A177-3AD203B41FA5}">
                      <a16:colId xmlns:a16="http://schemas.microsoft.com/office/drawing/2014/main" val="790834910"/>
                    </a:ext>
                  </a:extLst>
                </a:gridCol>
                <a:gridCol w="4818380">
                  <a:extLst>
                    <a:ext uri="{9D8B030D-6E8A-4147-A177-3AD203B41FA5}">
                      <a16:colId xmlns:a16="http://schemas.microsoft.com/office/drawing/2014/main" val="676968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Day/week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Chapter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Domain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99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I, 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1, 2,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294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Tuesday/1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1.0 Planning Prior to the Course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239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Wednesday/1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0085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Thursday/1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2.0 Methods and Media for Instructional Delivery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702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Friday/1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69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Monday/2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3.0 Instructor Credibility and Communications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089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Tuesday/2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510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Wednesday/2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trike="sngStrike" dirty="0">
                          <a:solidFill>
                            <a:srgbClr val="FF0000"/>
                          </a:solidFill>
                        </a:rPr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306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4.0 Group Facilitation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2588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11, 12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 Evaluate the Training Event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2868751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1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4.0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4.0 Group Facilitation</a:t>
            </a:r>
          </a:p>
          <a:p>
            <a:pPr lvl="1"/>
            <a:r>
              <a:rPr lang="en-US" strike="sngStrike" dirty="0">
                <a:solidFill>
                  <a:srgbClr val="FF0000"/>
                </a:solidFill>
              </a:rPr>
              <a:t>4A Establish and maintain a learner-centered environment</a:t>
            </a:r>
          </a:p>
          <a:p>
            <a:pPr lvl="1"/>
            <a:r>
              <a:rPr lang="en-US" strike="sngStrike" dirty="0">
                <a:solidFill>
                  <a:srgbClr val="FF0000"/>
                </a:solidFill>
              </a:rPr>
              <a:t>4B Use a variety of question types and techniques</a:t>
            </a:r>
            <a:endParaRPr lang="en-US" dirty="0"/>
          </a:p>
          <a:p>
            <a:pPr lvl="1"/>
            <a:r>
              <a:rPr lang="en-US" dirty="0"/>
              <a:t>4C Address learner needs for additional explanation and encouragement</a:t>
            </a:r>
          </a:p>
          <a:p>
            <a:pPr lvl="2"/>
            <a:r>
              <a:rPr lang="en-US" dirty="0"/>
              <a:t>Today</a:t>
            </a:r>
          </a:p>
          <a:p>
            <a:pPr lvl="1"/>
            <a:r>
              <a:rPr lang="en-US" dirty="0"/>
              <a:t>4D Motivate and reinforce learners</a:t>
            </a:r>
          </a:p>
          <a:p>
            <a:pPr lvl="2"/>
            <a:r>
              <a:rPr lang="en-US" dirty="0"/>
              <a:t>Today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50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Address learner needs for</a:t>
            </a:r>
          </a:p>
          <a:p>
            <a:pPr lvl="1"/>
            <a:r>
              <a:rPr lang="en-US" dirty="0"/>
              <a:t>Additional explanation</a:t>
            </a:r>
          </a:p>
          <a:p>
            <a:pPr lvl="1"/>
            <a:r>
              <a:rPr lang="en-US" dirty="0"/>
              <a:t>Encouragement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BFDD709-DE73-4D01-86C7-F52A10BFA29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884835"/>
            <a:ext cx="4286250" cy="285750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34291F8-FFA6-471C-8CBB-560C6C824E84}"/>
              </a:ext>
            </a:extLst>
          </p:cNvPr>
          <p:cNvSpPr txBox="1"/>
          <p:nvPr/>
        </p:nvSpPr>
        <p:spPr>
          <a:xfrm>
            <a:off x="6246814" y="4742335"/>
            <a:ext cx="42862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people-equation.com/7-things-say-when-catch-someone-doing-something-nearly-right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92684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tools and techniques for determining learners’ needs for clarification</a:t>
            </a:r>
          </a:p>
          <a:p>
            <a:pPr lvl="1"/>
            <a:r>
              <a:rPr lang="en-US" dirty="0"/>
              <a:t>Body language</a:t>
            </a:r>
          </a:p>
          <a:p>
            <a:pPr lvl="1"/>
            <a:r>
              <a:rPr lang="en-US" dirty="0"/>
              <a:t>Learner questions or comments</a:t>
            </a:r>
          </a:p>
          <a:p>
            <a:pPr lvl="1"/>
            <a:r>
              <a:rPr lang="en-US" dirty="0"/>
              <a:t>Asking learner to perform the application</a:t>
            </a:r>
          </a:p>
          <a:p>
            <a:pPr lvl="1"/>
            <a:r>
              <a:rPr lang="en-US" dirty="0"/>
              <a:t>Emoticons</a:t>
            </a:r>
          </a:p>
          <a:p>
            <a:pPr lvl="1"/>
            <a:r>
              <a:rPr lang="en-US" dirty="0"/>
              <a:t>Polling/surveying/quizzing</a:t>
            </a:r>
          </a:p>
          <a:p>
            <a:pPr lvl="1"/>
            <a:r>
              <a:rPr lang="en-US" dirty="0"/>
              <a:t>Private chat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81D77A-1208-4382-8ADA-04B68312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84C61AEA-29D0-416E-9F29-5FE2C5875B7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51852" y="1957273"/>
            <a:ext cx="4419600" cy="2943453"/>
          </a:xfr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437BE64-11DA-48E5-BC3B-8DBFFD16F78F}"/>
              </a:ext>
            </a:extLst>
          </p:cNvPr>
          <p:cNvSpPr txBox="1"/>
          <p:nvPr/>
        </p:nvSpPr>
        <p:spPr>
          <a:xfrm>
            <a:off x="6251852" y="4900726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dmiracle.com/2014/03/11/7-steps-clarifying-website-needs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10414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Knowledge of techniques for providing</a:t>
            </a:r>
          </a:p>
          <a:p>
            <a:pPr lvl="1"/>
            <a:r>
              <a:rPr lang="en-US" dirty="0"/>
              <a:t>Positive feedback</a:t>
            </a:r>
          </a:p>
          <a:p>
            <a:pPr lvl="1"/>
            <a:r>
              <a:rPr lang="en-US" dirty="0"/>
              <a:t>Constructive feedback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C81D77A-1208-4382-8ADA-04B68312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22413" y="6400801"/>
            <a:ext cx="6324599" cy="276226"/>
          </a:xfrm>
        </p:spPr>
        <p:txBody>
          <a:bodyPr/>
          <a:lstStyle/>
          <a:p>
            <a:r>
              <a:rPr lang="en-US" dirty="0"/>
              <a:t>© Stephen J. Padilla, 2019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F4CF432-71D8-4419-B5A9-EED4BC2C7A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34483"/>
            <a:ext cx="4419600" cy="3983694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7D2167-FAA7-47A6-A7E9-8D774F838592}"/>
              </a:ext>
            </a:extLst>
          </p:cNvPr>
          <p:cNvSpPr txBox="1"/>
          <p:nvPr/>
        </p:nvSpPr>
        <p:spPr>
          <a:xfrm>
            <a:off x="6246814" y="5918177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www.fiuxy.net/programas-gratis/3582099-hide-ip-platinum-2014-premiun-full.html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296420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interpret and confirm learners’</a:t>
            </a:r>
          </a:p>
          <a:p>
            <a:pPr lvl="1"/>
            <a:r>
              <a:rPr lang="en-US" dirty="0"/>
              <a:t>Verbal communication</a:t>
            </a:r>
          </a:p>
          <a:p>
            <a:pPr lvl="1"/>
            <a:r>
              <a:rPr lang="en-US" dirty="0"/>
              <a:t>Non-verbal communication</a:t>
            </a:r>
          </a:p>
          <a:p>
            <a:r>
              <a:rPr lang="en-US" dirty="0"/>
              <a:t>…to identify </a:t>
            </a:r>
          </a:p>
          <a:p>
            <a:pPr lvl="1"/>
            <a:r>
              <a:rPr lang="en-US" dirty="0"/>
              <a:t>those who need clarification</a:t>
            </a:r>
          </a:p>
          <a:p>
            <a:pPr lvl="1"/>
            <a:r>
              <a:rPr lang="en-US" dirty="0"/>
              <a:t>those who need feedback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CFD9E633-B783-4D80-90E2-21208A64E3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97229"/>
            <a:ext cx="4419600" cy="2099310"/>
          </a:xfr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A48D60E-CFBB-4C49-9445-7818A53D427B}"/>
              </a:ext>
            </a:extLst>
          </p:cNvPr>
          <p:cNvSpPr txBox="1"/>
          <p:nvPr/>
        </p:nvSpPr>
        <p:spPr>
          <a:xfrm>
            <a:off x="6246814" y="4096539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s://nitramacademyblog.wordpress.com/2015/12/15/non-verbal-communication-examples-types-definition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/3.0/"/>
              </a:rPr>
              <a:t>CC BY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055588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26AF84-9880-4BF9-845C-EC699C32D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Facilitation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9EABF0-F348-4236-8E37-B0F1045BF83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Skills to determine </a:t>
            </a:r>
            <a:r>
              <a:rPr lang="en-US" b="1" i="1" dirty="0"/>
              <a:t>how</a:t>
            </a:r>
            <a:r>
              <a:rPr lang="en-US" dirty="0"/>
              <a:t> and </a:t>
            </a:r>
            <a:r>
              <a:rPr lang="en-US" b="1" i="1" dirty="0"/>
              <a:t>when</a:t>
            </a:r>
            <a:r>
              <a:rPr lang="en-US" dirty="0"/>
              <a:t> to respond to</a:t>
            </a:r>
          </a:p>
          <a:p>
            <a:pPr lvl="1"/>
            <a:r>
              <a:rPr lang="en-US" dirty="0"/>
              <a:t>Learners’ needs for clarification</a:t>
            </a:r>
          </a:p>
          <a:p>
            <a:pPr marL="301752" lvl="1" indent="0" algn="ctr">
              <a:buNone/>
            </a:pPr>
            <a:r>
              <a:rPr lang="en-US" i="1" dirty="0"/>
              <a:t>and/or</a:t>
            </a:r>
          </a:p>
          <a:p>
            <a:pPr lvl="1"/>
            <a:r>
              <a:rPr lang="en-US" dirty="0"/>
              <a:t>Learners’ needs for feedback</a:t>
            </a:r>
          </a:p>
          <a:p>
            <a:pPr lvl="1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E3555-3416-425C-9025-A8759C48E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Stephen J. Padilla, 2019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7FEF64B-1F76-410F-8E30-AF3BC25A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0025" y="5029200"/>
            <a:ext cx="1828800" cy="1828800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FA20ADB-FE32-4C68-80A9-22B441E05E4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246814" y="1905000"/>
            <a:ext cx="4419600" cy="2334883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7C03DC-4B7C-49A8-AAB2-53625AD760FB}"/>
              </a:ext>
            </a:extLst>
          </p:cNvPr>
          <p:cNvSpPr txBox="1"/>
          <p:nvPr/>
        </p:nvSpPr>
        <p:spPr>
          <a:xfrm>
            <a:off x="6246814" y="4239883"/>
            <a:ext cx="4419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5" tooltip="http://level343.com/category/online-marketing/email-marketing/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6" tooltip="https://creativecommons.org/licenses/by-nc-nd/3.0/"/>
              </a:rPr>
              <a:t>CC BY-NC-ND</a:t>
            </a:r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81198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ompTIA CTT+ Certified Technical Trainer Exam TK0-201&amp;quot;&quot;/&gt;&lt;property id=&quot;20307&quot; value=&quot;256&quot;/&gt;&lt;/object&gt;&lt;object type=&quot;3&quot; unique_id=&quot;10250&quot;&gt;&lt;property id=&quot;20148&quot; value=&quot;5&quot;/&gt;&lt;property id=&quot;20300&quot; value=&quot;Slide 2 - &amp;quot;What are we going to cover?&amp;quot;&quot;/&gt;&lt;property id=&quot;20307&quot; value=&quot;271&quot;/&gt;&lt;/object&gt;&lt;object type=&quot;3&quot; unique_id=&quot;10253&quot;&gt;&lt;property id=&quot;20148&quot; value=&quot;5&quot;/&gt;&lt;property id=&quot;20300&quot; value=&quot;Slide 3 - &amp;quot;Course Schedule&amp;quot;&quot;/&gt;&lt;property id=&quot;20307&quot; value=&quot;274&quot;/&gt;&lt;/object&gt;&lt;object type=&quot;3&quot; unique_id=&quot;10722&quot;&gt;&lt;property id=&quot;20148&quot; value=&quot;5&quot;/&gt;&lt;property id=&quot;20300&quot; value=&quot;Slide 4 - &amp;quot;Domain 4.0&amp;quot;&quot;/&gt;&lt;property id=&quot;20307&quot; value=&quot;275&quot;/&gt;&lt;/object&gt;&lt;object type=&quot;3&quot; unique_id=&quot;10728&quot;&gt;&lt;property id=&quot;20148&quot; value=&quot;5&quot;/&gt;&lt;property id=&quot;20300&quot; value=&quot;Slide 5 - &amp;quot;Group Facilitation&amp;quot;&quot;/&gt;&lt;property id=&quot;20307&quot; value=&quot;281&quot;/&gt;&lt;/object&gt;&lt;object type=&quot;3&quot; unique_id=&quot;10742&quot;&gt;&lt;property id=&quot;20148&quot; value=&quot;5&quot;/&gt;&lt;property id=&quot;20300&quot; value=&quot;Slide 12 - &amp;quot;What have we learned so far?&amp;quot;&quot;/&gt;&lt;property id=&quot;20307&quot; value=&quot;296&quot;/&gt;&lt;/object&gt;&lt;object type=&quot;3&quot; unique_id=&quot;10743&quot;&gt;&lt;property id=&quot;20148&quot; value=&quot;5&quot;/&gt;&lt;property id=&quot;20300&quot; value=&quot;Slide 13 - &amp;quot;What have we learned so far?&amp;quot;&quot;/&gt;&lt;property id=&quot;20307&quot; value=&quot;297&quot;/&gt;&lt;/object&gt;&lt;object type=&quot;3&quot; unique_id=&quot;10744&quot;&gt;&lt;property id=&quot;20148&quot; value=&quot;5&quot;/&gt;&lt;property id=&quot;20300&quot; value=&quot;Slide 22 - &amp;quot;Reading Assignment&amp;quot;&quot;/&gt;&lt;property id=&quot;20307&quot; value=&quot;298&quot;/&gt;&lt;/object&gt;&lt;object type=&quot;3&quot; unique_id=&quot;11354&quot;&gt;&lt;property id=&quot;20148&quot; value=&quot;5&quot;/&gt;&lt;property id=&quot;20300&quot; value=&quot;Slide 23 - &amp;quot;Very important links&amp;quot;&quot;/&gt;&lt;property id=&quot;20307&quot; value=&quot;299&quot;/&gt;&lt;/object&gt;&lt;object type=&quot;3&quot; unique_id=&quot;14112&quot;&gt;&lt;property id=&quot;20148&quot; value=&quot;5&quot;/&gt;&lt;property id=&quot;20300&quot; value=&quot;Slide 8 - &amp;quot;Group Facilitation&amp;quot;&quot;/&gt;&lt;property id=&quot;20307&quot; value=&quot;378&quot;/&gt;&lt;/object&gt;&lt;object type=&quot;3&quot; unique_id=&quot;14616&quot;&gt;&lt;property id=&quot;20148&quot; value=&quot;5&quot;/&gt;&lt;property id=&quot;20300&quot; value=&quot;Slide 6 - &amp;quot;Group Facilitation&amp;quot;&quot;/&gt;&lt;property id=&quot;20307&quot; value=&quot;379&quot;/&gt;&lt;/object&gt;&lt;object type=&quot;3&quot; unique_id=&quot;15114&quot;&gt;&lt;property id=&quot;20148&quot; value=&quot;5&quot;/&gt;&lt;property id=&quot;20300&quot; value=&quot;Slide 7 - &amp;quot;Group Facilitation&amp;quot;&quot;/&gt;&lt;property id=&quot;20307&quot; value=&quot;385&quot;/&gt;&lt;/object&gt;&lt;object type=&quot;3&quot; unique_id=&quot;15115&quot;&gt;&lt;property id=&quot;20148&quot; value=&quot;5&quot;/&gt;&lt;property id=&quot;20300&quot; value=&quot;Slide 9 - &amp;quot;Group Facilitation&amp;quot;&quot;/&gt;&lt;property id=&quot;20307&quot; value=&quot;386&quot;/&gt;&lt;/object&gt;&lt;object type=&quot;3&quot; unique_id=&quot;15116&quot;&gt;&lt;property id=&quot;20148&quot; value=&quot;5&quot;/&gt;&lt;property id=&quot;20300&quot; value=&quot;Slide 10 - &amp;quot;Group Facilitation&amp;quot;&quot;/&gt;&lt;property id=&quot;20307&quot; value=&quot;387&quot;/&gt;&lt;/object&gt;&lt;object type=&quot;3&quot; unique_id=&quot;15117&quot;&gt;&lt;property id=&quot;20148&quot; value=&quot;5&quot;/&gt;&lt;property id=&quot;20300&quot; value=&quot;Slide 11 - &amp;quot;Group Facilitation&amp;quot;&quot;/&gt;&lt;property id=&quot;20307&quot; value=&quot;388&quot;/&gt;&lt;/object&gt;&lt;object type=&quot;3&quot; unique_id=&quot;15118&quot;&gt;&lt;property id=&quot;20148&quot; value=&quot;5&quot;/&gt;&lt;property id=&quot;20300&quot; value=&quot;Slide 14 - &amp;quot;Group Facilitation&amp;quot;&quot;/&gt;&lt;property id=&quot;20307&quot; value=&quot;380&quot;/&gt;&lt;/object&gt;&lt;object type=&quot;3&quot; unique_id=&quot;15119&quot;&gt;&lt;property id=&quot;20148&quot; value=&quot;5&quot;/&gt;&lt;property id=&quot;20300&quot; value=&quot;Slide 15 - &amp;quot;Group Facilitation&amp;quot;&quot;/&gt;&lt;property id=&quot;20307&quot; value=&quot;381&quot;/&gt;&lt;/object&gt;&lt;object type=&quot;3&quot; unique_id=&quot;15120&quot;&gt;&lt;property id=&quot;20148&quot; value=&quot;5&quot;/&gt;&lt;property id=&quot;20300&quot; value=&quot;Slide 16 - &amp;quot;Group Facilitation&amp;quot;&quot;/&gt;&lt;property id=&quot;20307&quot; value=&quot;389&quot;/&gt;&lt;/object&gt;&lt;object type=&quot;3&quot; unique_id=&quot;15121&quot;&gt;&lt;property id=&quot;20148&quot; value=&quot;5&quot;/&gt;&lt;property id=&quot;20300&quot; value=&quot;Slide 17 - &amp;quot;Group Facilitation&amp;quot;&quot;/&gt;&lt;property id=&quot;20307&quot; value=&quot;382&quot;/&gt;&lt;/object&gt;&lt;object type=&quot;3&quot; unique_id=&quot;15122&quot;&gt;&lt;property id=&quot;20148&quot; value=&quot;5&quot;/&gt;&lt;property id=&quot;20300&quot; value=&quot;Slide 18 - &amp;quot;Group Facilitation&amp;quot;&quot;/&gt;&lt;property id=&quot;20307&quot; value=&quot;390&quot;/&gt;&lt;/object&gt;&lt;object type=&quot;3&quot; unique_id=&quot;15123&quot;&gt;&lt;property id=&quot;20148&quot; value=&quot;5&quot;/&gt;&lt;property id=&quot;20300&quot; value=&quot;Slide 19 - &amp;quot;Group Facilitation&amp;quot;&quot;/&gt;&lt;property id=&quot;20307&quot; value=&quot;391&quot;/&gt;&lt;/object&gt;&lt;object type=&quot;3&quot; unique_id=&quot;15124&quot;&gt;&lt;property id=&quot;20148&quot; value=&quot;5&quot;/&gt;&lt;property id=&quot;20300&quot; value=&quot;Slide 20 - &amp;quot;What have we learned so far?&amp;quot;&quot;/&gt;&lt;property id=&quot;20307&quot; value=&quot;383&quot;/&gt;&lt;/object&gt;&lt;object type=&quot;3&quot; unique_id=&quot;15125&quot;&gt;&lt;property id=&quot;20148&quot; value=&quot;5&quot;/&gt;&lt;property id=&quot;20300&quot; value=&quot;Slide 21 - &amp;quot;What have we learned so far?&amp;quot;&quot;/&gt;&lt;property id=&quot;20307&quot; value=&quot;384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14963</TotalTime>
  <Words>1097</Words>
  <Application>Microsoft Office PowerPoint</Application>
  <PresentationFormat>Custom</PresentationFormat>
  <Paragraphs>209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Consolas</vt:lpstr>
      <vt:lpstr>Corbel</vt:lpstr>
      <vt:lpstr>Chalkboard 16x9</vt:lpstr>
      <vt:lpstr>CompTIA CTT+ Certified Technical Trainer Exam TK0-201</vt:lpstr>
      <vt:lpstr>What are we going to cover?</vt:lpstr>
      <vt:lpstr>Course Schedule</vt:lpstr>
      <vt:lpstr>Domain 4.0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What have we learned so far?</vt:lpstr>
      <vt:lpstr>What have we learned so far?</vt:lpstr>
      <vt:lpstr>Group Facilitation</vt:lpstr>
      <vt:lpstr>Group Facilitation</vt:lpstr>
      <vt:lpstr>Group Facilitation</vt:lpstr>
      <vt:lpstr>Group Facilitation</vt:lpstr>
      <vt:lpstr>Group Facilitation</vt:lpstr>
      <vt:lpstr>Group Facilitation</vt:lpstr>
      <vt:lpstr>What have we learned so far?</vt:lpstr>
      <vt:lpstr>What have we learned so far?</vt:lpstr>
      <vt:lpstr>Reading Assignment</vt:lpstr>
      <vt:lpstr>Very important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CompTIA CTT+ Certified Technical Trainer</dc:title>
  <dc:creator>Stephen Padilla</dc:creator>
  <cp:lastModifiedBy>Stephen Padilla</cp:lastModifiedBy>
  <cp:revision>85</cp:revision>
  <dcterms:created xsi:type="dcterms:W3CDTF">2019-01-05T23:05:34Z</dcterms:created>
  <dcterms:modified xsi:type="dcterms:W3CDTF">2019-01-17T07:26:55Z</dcterms:modified>
</cp:coreProperties>
</file>